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273" r:id="rId6"/>
    <p:sldId id="283" r:id="rId7"/>
    <p:sldId id="313" r:id="rId8"/>
    <p:sldId id="276" r:id="rId9"/>
    <p:sldId id="327" r:id="rId10"/>
    <p:sldId id="325" r:id="rId11"/>
    <p:sldId id="317" r:id="rId12"/>
    <p:sldId id="326" r:id="rId13"/>
    <p:sldId id="278" r:id="rId14"/>
    <p:sldId id="314" r:id="rId15"/>
    <p:sldId id="315" r:id="rId16"/>
    <p:sldId id="292" r:id="rId17"/>
    <p:sldId id="286"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F81BD"/>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5" d="100"/>
          <a:sy n="115" d="100"/>
        </p:scale>
        <p:origin x="1494" y="11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4/5/2021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a:solidFill>
                  <a:srgbClr val="0054A4"/>
                </a:solidFill>
              </a:rPr>
              <a:t>Template for pages 1-9</a:t>
            </a: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a:solidFill>
                  <a:srgbClr val="0054A4"/>
                </a:solidFill>
              </a:rPr>
              <a:t>Template for pages 10 and up</a:t>
            </a: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i="1" dirty="0">
                <a:solidFill>
                  <a:schemeClr val="tx1"/>
                </a:solidFill>
              </a:rPr>
              <a:t>Washoe County Planning Commission</a:t>
            </a:r>
          </a:p>
          <a:p>
            <a:pPr>
              <a:spcBef>
                <a:spcPts val="0"/>
              </a:spcBef>
            </a:pPr>
            <a:r>
              <a:rPr lang="en-US" sz="2400" b="1" i="1" dirty="0">
                <a:solidFill>
                  <a:schemeClr val="tx1"/>
                </a:solidFill>
              </a:rPr>
              <a:t>April 6, 2021</a:t>
            </a:r>
          </a:p>
        </p:txBody>
      </p:sp>
      <p:sp>
        <p:nvSpPr>
          <p:cNvPr id="4" name="Title 3"/>
          <p:cNvSpPr>
            <a:spLocks noGrp="1"/>
          </p:cNvSpPr>
          <p:nvPr>
            <p:ph type="ctrTitle"/>
          </p:nvPr>
        </p:nvSpPr>
        <p:spPr>
          <a:xfrm>
            <a:off x="533400" y="26670"/>
            <a:ext cx="8229600" cy="811530"/>
          </a:xfrm>
        </p:spPr>
        <p:txBody>
          <a:bodyPr/>
          <a:lstStyle/>
          <a:p>
            <a:r>
              <a:rPr lang="en-US" sz="3200" dirty="0"/>
              <a:t>WSUP21-0004</a:t>
            </a:r>
            <a:br>
              <a:rPr lang="en-US" sz="3200" dirty="0"/>
            </a:br>
            <a:r>
              <a:rPr lang="en-US" sz="3200" dirty="0" err="1"/>
              <a:t>Feulner</a:t>
            </a:r>
            <a:r>
              <a:rPr lang="en-US" sz="3200" dirty="0"/>
              <a:t> Grading</a:t>
            </a:r>
          </a:p>
        </p:txBody>
      </p:sp>
      <p:pic>
        <p:nvPicPr>
          <p:cNvPr id="6" name="Picture 5">
            <a:extLst>
              <a:ext uri="{FF2B5EF4-FFF2-40B4-BE49-F238E27FC236}">
                <a16:creationId xmlns:a16="http://schemas.microsoft.com/office/drawing/2014/main" id="{10136492-2F40-45A9-919B-BD4EA3455500}"/>
              </a:ext>
            </a:extLst>
          </p:cNvPr>
          <p:cNvPicPr>
            <a:picLocks noChangeAspect="1"/>
          </p:cNvPicPr>
          <p:nvPr/>
        </p:nvPicPr>
        <p:blipFill rotWithShape="1">
          <a:blip r:embed="rId2"/>
          <a:srcRect t="12070"/>
          <a:stretch/>
        </p:blipFill>
        <p:spPr>
          <a:xfrm>
            <a:off x="1409412" y="1155063"/>
            <a:ext cx="6325175" cy="3797937"/>
          </a:xfrm>
          <a:prstGeom prst="rect">
            <a:avLst/>
          </a:prstGeom>
        </p:spPr>
      </p:pic>
    </p:spTree>
    <p:extLst>
      <p:ext uri="{BB962C8B-B14F-4D97-AF65-F5344CB8AC3E}">
        <p14:creationId xmlns:p14="http://schemas.microsoft.com/office/powerpoint/2010/main" val="55660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B7D29-1140-4EF8-9186-40592941067D}"/>
              </a:ext>
            </a:extLst>
          </p:cNvPr>
          <p:cNvSpPr>
            <a:spLocks noGrp="1"/>
          </p:cNvSpPr>
          <p:nvPr>
            <p:ph idx="1"/>
          </p:nvPr>
        </p:nvSpPr>
        <p:spPr>
          <a:xfrm>
            <a:off x="457200" y="990600"/>
            <a:ext cx="8229600" cy="5105400"/>
          </a:xfrm>
        </p:spPr>
        <p:txBody>
          <a:bodyPr>
            <a:normAutofit/>
          </a:bodyPr>
          <a:lstStyle/>
          <a:p>
            <a:pPr fontAlgn="base" hangingPunct="0"/>
            <a:r>
              <a:rPr lang="en-US" dirty="0"/>
              <a:t>Proposed project presented March 4, 2021 to South Truckee Meadows/Washoe Valley CAB</a:t>
            </a:r>
          </a:p>
          <a:p>
            <a:pPr lvl="1" fontAlgn="base" hangingPunct="0"/>
            <a:r>
              <a:rPr lang="en-US" dirty="0"/>
              <a:t>CAB voiced concerns over prior un-permitted rockery walls</a:t>
            </a:r>
          </a:p>
          <a:p>
            <a:pPr lvl="1" fontAlgn="base" hangingPunct="0"/>
            <a:r>
              <a:rPr lang="en-US" dirty="0"/>
              <a:t>Voted unanimously in favor</a:t>
            </a:r>
          </a:p>
          <a:p>
            <a:endParaRPr lang="en-US" dirty="0"/>
          </a:p>
        </p:txBody>
      </p:sp>
      <p:sp>
        <p:nvSpPr>
          <p:cNvPr id="3" name="Title 2">
            <a:extLst>
              <a:ext uri="{FF2B5EF4-FFF2-40B4-BE49-F238E27FC236}">
                <a16:creationId xmlns:a16="http://schemas.microsoft.com/office/drawing/2014/main" id="{62ED7318-566D-49A3-8C46-96D3BB5DB37B}"/>
              </a:ext>
            </a:extLst>
          </p:cNvPr>
          <p:cNvSpPr>
            <a:spLocks noGrp="1"/>
          </p:cNvSpPr>
          <p:nvPr>
            <p:ph type="title"/>
          </p:nvPr>
        </p:nvSpPr>
        <p:spPr>
          <a:xfrm>
            <a:off x="917196" y="76200"/>
            <a:ext cx="8229600" cy="792162"/>
          </a:xfrm>
        </p:spPr>
        <p:txBody>
          <a:bodyPr/>
          <a:lstStyle/>
          <a:p>
            <a:r>
              <a:rPr lang="en-US" dirty="0"/>
              <a:t>Citizen Advisory Board</a:t>
            </a:r>
          </a:p>
        </p:txBody>
      </p:sp>
    </p:spTree>
    <p:extLst>
      <p:ext uri="{BB962C8B-B14F-4D97-AF65-F5344CB8AC3E}">
        <p14:creationId xmlns:p14="http://schemas.microsoft.com/office/powerpoint/2010/main" val="362452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A3C52C-4B12-4012-97FB-C93BEBAA2C12}"/>
              </a:ext>
            </a:extLst>
          </p:cNvPr>
          <p:cNvSpPr>
            <a:spLocks noGrp="1"/>
          </p:cNvSpPr>
          <p:nvPr>
            <p:ph idx="1"/>
          </p:nvPr>
        </p:nvSpPr>
        <p:spPr>
          <a:xfrm>
            <a:off x="457200" y="990600"/>
            <a:ext cx="8229600" cy="4876800"/>
          </a:xfrm>
        </p:spPr>
        <p:txBody>
          <a:bodyPr>
            <a:normAutofit fontScale="62500" lnSpcReduction="20000"/>
          </a:bodyPr>
          <a:lstStyle/>
          <a:p>
            <a:pPr marL="514350" indent="-514350" fontAlgn="base" hangingPunct="0">
              <a:buFont typeface="+mj-lt"/>
              <a:buAutoNum type="arabicPeriod"/>
            </a:pPr>
            <a:r>
              <a:rPr lang="en-US" u="sng" dirty="0"/>
              <a:t>Consistency.</a:t>
            </a:r>
            <a:r>
              <a:rPr lang="en-US" dirty="0"/>
              <a:t>  That the proposed use is consistent with the action programs, policies, standards and maps of the Master Plan and the South Valleys Area Plan;</a:t>
            </a:r>
          </a:p>
          <a:p>
            <a:pPr marL="514350" indent="-514350" fontAlgn="base" hangingPunct="0">
              <a:buFont typeface="+mj-lt"/>
              <a:buAutoNum type="arabicPeriod"/>
            </a:pPr>
            <a:r>
              <a:rPr lang="en-US" u="sng" dirty="0"/>
              <a:t>Improvements.</a:t>
            </a:r>
            <a:r>
              <a:rPr lang="en-US" dirty="0"/>
              <a:t>  That adequate utilities, roadway improvements, sanitation, water supply, drainage, and other necessary facilities have been provided, the proposed improvements are properly related to existing and proposed roadways, and an adequate public facilities determination has been made in accordance with Division Seven;</a:t>
            </a:r>
          </a:p>
          <a:p>
            <a:pPr marL="514350" indent="-514350" fontAlgn="base" hangingPunct="0">
              <a:buFont typeface="+mj-lt"/>
              <a:buAutoNum type="arabicPeriod"/>
            </a:pPr>
            <a:r>
              <a:rPr lang="en-US" u="sng" dirty="0"/>
              <a:t>Site Suitability.</a:t>
            </a:r>
            <a:r>
              <a:rPr lang="en-US" dirty="0"/>
              <a:t>  That the site is physically suitable for child daycare, and for the intensity of such a development;</a:t>
            </a:r>
          </a:p>
          <a:p>
            <a:pPr marL="514350" indent="-514350" fontAlgn="base" hangingPunct="0">
              <a:buFont typeface="+mj-lt"/>
              <a:buAutoNum type="arabicPeriod"/>
            </a:pPr>
            <a:r>
              <a:rPr lang="en-US" u="sng" dirty="0"/>
              <a:t>Issuance Not Detrimental.</a:t>
            </a:r>
            <a:r>
              <a:rPr lang="en-US" dirty="0"/>
              <a:t>  That issuance of the permit will not be significantly detrimental to the public health, safety or welfare; injurious to the property or improvements of adjacent properties; or detrimental to the character of the surrounding area; </a:t>
            </a:r>
          </a:p>
          <a:p>
            <a:pPr marL="514350" indent="-514350" fontAlgn="base" hangingPunct="0">
              <a:buFont typeface="+mj-lt"/>
              <a:buAutoNum type="arabicPeriod"/>
            </a:pPr>
            <a:r>
              <a:rPr lang="en-US" u="sng" dirty="0"/>
              <a:t>Effect on a Military Installation.</a:t>
            </a:r>
            <a:r>
              <a:rPr lang="en-US" dirty="0"/>
              <a:t>  Issuance of the permit will not have a detrimental effect on the location, purpose or mission of the military installation.</a:t>
            </a:r>
          </a:p>
          <a:p>
            <a:pPr marL="0" indent="0">
              <a:buNone/>
            </a:pPr>
            <a:endParaRPr lang="en-US" dirty="0"/>
          </a:p>
          <a:p>
            <a:endParaRPr lang="en-US" dirty="0"/>
          </a:p>
        </p:txBody>
      </p:sp>
      <p:sp>
        <p:nvSpPr>
          <p:cNvPr id="3" name="Title 2">
            <a:extLst>
              <a:ext uri="{FF2B5EF4-FFF2-40B4-BE49-F238E27FC236}">
                <a16:creationId xmlns:a16="http://schemas.microsoft.com/office/drawing/2014/main" id="{804A852F-3108-4293-A5C4-22E3301AD317}"/>
              </a:ext>
            </a:extLst>
          </p:cNvPr>
          <p:cNvSpPr>
            <a:spLocks noGrp="1"/>
          </p:cNvSpPr>
          <p:nvPr>
            <p:ph type="title"/>
          </p:nvPr>
        </p:nvSpPr>
        <p:spPr>
          <a:xfrm>
            <a:off x="914400" y="76200"/>
            <a:ext cx="8229600" cy="792162"/>
          </a:xfrm>
        </p:spPr>
        <p:txBody>
          <a:bodyPr/>
          <a:lstStyle/>
          <a:p>
            <a:r>
              <a:rPr lang="en-US" dirty="0"/>
              <a:t>Special Use Permit Findings</a:t>
            </a:r>
          </a:p>
        </p:txBody>
      </p:sp>
    </p:spTree>
    <p:extLst>
      <p:ext uri="{BB962C8B-B14F-4D97-AF65-F5344CB8AC3E}">
        <p14:creationId xmlns:p14="http://schemas.microsoft.com/office/powerpoint/2010/main" val="289587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315200" cy="792162"/>
          </a:xfrm>
        </p:spPr>
        <p:txBody>
          <a:bodyPr/>
          <a:lstStyle/>
          <a:p>
            <a:r>
              <a:rPr lang="en-US" dirty="0"/>
              <a:t>Recommendation</a:t>
            </a:r>
          </a:p>
        </p:txBody>
      </p:sp>
      <p:sp>
        <p:nvSpPr>
          <p:cNvPr id="5" name="TextBox 4"/>
          <p:cNvSpPr txBox="1"/>
          <p:nvPr/>
        </p:nvSpPr>
        <p:spPr>
          <a:xfrm>
            <a:off x="152400" y="1143000"/>
            <a:ext cx="8686800" cy="4524315"/>
          </a:xfrm>
          <a:prstGeom prst="rect">
            <a:avLst/>
          </a:prstGeom>
          <a:noFill/>
        </p:spPr>
        <p:txBody>
          <a:bodyPr wrap="square" rtlCol="0">
            <a:spAutoFit/>
          </a:bodyPr>
          <a:lstStyle/>
          <a:p>
            <a:pPr algn="just"/>
            <a:r>
              <a:rPr lang="en-US" sz="3200" dirty="0"/>
              <a:t>Those agencies which reviewed the application recommended conditions to address applicable codes and impacts associated with the project. After a thorough analysis and review, staff recommends that the Planning Commission carefully consider all aspects of Special Use Permit Case Number WSUP21-0004 and the nature of the stringent recommended conditions of approval and </a:t>
            </a:r>
            <a:r>
              <a:rPr lang="en-US" sz="3200" u="sng" dirty="0"/>
              <a:t>approve</a:t>
            </a:r>
            <a:r>
              <a:rPr lang="en-US" sz="3200" dirty="0"/>
              <a:t> the requested Special Use Permit.</a:t>
            </a:r>
          </a:p>
        </p:txBody>
      </p:sp>
    </p:spTree>
    <p:extLst>
      <p:ext uri="{BB962C8B-B14F-4D97-AF65-F5344CB8AC3E}">
        <p14:creationId xmlns:p14="http://schemas.microsoft.com/office/powerpoint/2010/main" val="2156156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76200"/>
            <a:ext cx="7924800" cy="792162"/>
          </a:xfrm>
        </p:spPr>
        <p:txBody>
          <a:bodyPr/>
          <a:lstStyle/>
          <a:p>
            <a:r>
              <a:rPr lang="en-US" dirty="0"/>
              <a:t>Possible Motion</a:t>
            </a:r>
          </a:p>
        </p:txBody>
      </p:sp>
      <p:sp>
        <p:nvSpPr>
          <p:cNvPr id="4" name="Content Placeholder 3"/>
          <p:cNvSpPr>
            <a:spLocks noGrp="1"/>
          </p:cNvSpPr>
          <p:nvPr>
            <p:ph idx="1"/>
          </p:nvPr>
        </p:nvSpPr>
        <p:spPr>
          <a:xfrm>
            <a:off x="228600" y="990600"/>
            <a:ext cx="8763000" cy="4724400"/>
          </a:xfrm>
        </p:spPr>
        <p:txBody>
          <a:bodyPr>
            <a:noAutofit/>
          </a:bodyPr>
          <a:lstStyle/>
          <a:p>
            <a:r>
              <a:rPr lang="en-US" sz="2400" dirty="0"/>
              <a:t>APPROVAL</a:t>
            </a:r>
            <a:r>
              <a:rPr lang="en-US" sz="2100" dirty="0"/>
              <a:t>: </a:t>
            </a:r>
            <a:r>
              <a:rPr lang="en-US" sz="2400" dirty="0"/>
              <a:t>I move that, after giving reasoned consideration to the information contained in the staff report and information received during the public hearing, the Washoe County Planning Commission approve with conditions Special Use Permit Case Number WSUP21-0004 for Christopher and Megan </a:t>
            </a:r>
            <a:r>
              <a:rPr lang="en-US" sz="2400" dirty="0" err="1"/>
              <a:t>Feulner</a:t>
            </a:r>
            <a:r>
              <a:rPr lang="en-US" sz="2400" dirty="0"/>
              <a:t>, with the conditions included as Exhibit A to this matter, having made all five findings in accordance with Washoe County Code Section 110.810.30</a:t>
            </a:r>
          </a:p>
          <a:p>
            <a:endParaRPr lang="en-US" sz="2100" dirty="0"/>
          </a:p>
        </p:txBody>
      </p:sp>
    </p:spTree>
    <p:extLst>
      <p:ext uri="{BB962C8B-B14F-4D97-AF65-F5344CB8AC3E}">
        <p14:creationId xmlns:p14="http://schemas.microsoft.com/office/powerpoint/2010/main" val="385569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848600" cy="792162"/>
          </a:xfrm>
        </p:spPr>
        <p:txBody>
          <a:bodyPr/>
          <a:lstStyle/>
          <a:p>
            <a:r>
              <a:rPr lang="en-US" dirty="0"/>
              <a:t>Background/Request</a:t>
            </a:r>
          </a:p>
        </p:txBody>
      </p:sp>
      <p:sp>
        <p:nvSpPr>
          <p:cNvPr id="4" name="Content Placeholder 3"/>
          <p:cNvSpPr>
            <a:spLocks noGrp="1"/>
          </p:cNvSpPr>
          <p:nvPr>
            <p:ph idx="1"/>
          </p:nvPr>
        </p:nvSpPr>
        <p:spPr>
          <a:xfrm>
            <a:off x="457200" y="1219200"/>
            <a:ext cx="8229600" cy="4038601"/>
          </a:xfrm>
        </p:spPr>
        <p:txBody>
          <a:bodyPr>
            <a:normAutofit/>
          </a:bodyPr>
          <a:lstStyle/>
          <a:p>
            <a:endParaRPr lang="en-US" dirty="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76200" y="990600"/>
            <a:ext cx="8991600" cy="2554545"/>
          </a:xfrm>
          <a:prstGeom prst="rect">
            <a:avLst/>
          </a:prstGeom>
          <a:noFill/>
        </p:spPr>
        <p:txBody>
          <a:bodyPr wrap="square" rtlCol="0">
            <a:spAutoFit/>
          </a:bodyPr>
          <a:lstStyle/>
          <a:p>
            <a:pPr marL="342900" indent="-342900">
              <a:buFont typeface="Arial" panose="020B0604020202020204" pitchFamily="34" charset="0"/>
              <a:buChar char="•"/>
            </a:pPr>
            <a:r>
              <a:rPr lang="en-US" sz="3200" dirty="0"/>
              <a:t>The applicant is requesting a major grading permit for 90,000sf of ground disturbance, 3000cy of cut, 3000cy of fill, and grading within a Sensitive Stream Zone</a:t>
            </a:r>
          </a:p>
          <a:p>
            <a:pPr marL="342900" indent="-342900">
              <a:buFont typeface="Arial" panose="020B0604020202020204" pitchFamily="34" charset="0"/>
              <a:buChar char="•"/>
            </a:pPr>
            <a:r>
              <a:rPr lang="en-US" sz="3200" dirty="0"/>
              <a:t>Prior unauthorized rockery walls and mass grading. </a:t>
            </a:r>
            <a:endParaRPr lang="en-US" sz="4400" dirty="0"/>
          </a:p>
        </p:txBody>
      </p:sp>
    </p:spTree>
    <p:extLst>
      <p:ext uri="{BB962C8B-B14F-4D97-AF65-F5344CB8AC3E}">
        <p14:creationId xmlns:p14="http://schemas.microsoft.com/office/powerpoint/2010/main" val="110852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B77FC-67F5-412E-B66A-DF1C414AD4A3}"/>
              </a:ext>
            </a:extLst>
          </p:cNvPr>
          <p:cNvSpPr>
            <a:spLocks noGrp="1"/>
          </p:cNvSpPr>
          <p:nvPr>
            <p:ph type="title"/>
          </p:nvPr>
        </p:nvSpPr>
        <p:spPr>
          <a:xfrm>
            <a:off x="914400" y="76200"/>
            <a:ext cx="8229600" cy="792162"/>
          </a:xfrm>
        </p:spPr>
        <p:txBody>
          <a:bodyPr/>
          <a:lstStyle/>
          <a:p>
            <a:r>
              <a:rPr lang="en-US" dirty="0"/>
              <a:t>Vicinity Map</a:t>
            </a:r>
          </a:p>
        </p:txBody>
      </p:sp>
      <p:pic>
        <p:nvPicPr>
          <p:cNvPr id="4" name="Picture 3">
            <a:extLst>
              <a:ext uri="{FF2B5EF4-FFF2-40B4-BE49-F238E27FC236}">
                <a16:creationId xmlns:a16="http://schemas.microsoft.com/office/drawing/2014/main" id="{41F41BFA-32DD-46E4-9BF1-0B3D69AEDFF8}"/>
              </a:ext>
            </a:extLst>
          </p:cNvPr>
          <p:cNvPicPr>
            <a:picLocks noChangeAspect="1"/>
          </p:cNvPicPr>
          <p:nvPr/>
        </p:nvPicPr>
        <p:blipFill rotWithShape="1">
          <a:blip r:embed="rId2"/>
          <a:srcRect t="12070"/>
          <a:stretch/>
        </p:blipFill>
        <p:spPr>
          <a:xfrm>
            <a:off x="507076" y="988226"/>
            <a:ext cx="8129847" cy="4881548"/>
          </a:xfrm>
          <a:prstGeom prst="rect">
            <a:avLst/>
          </a:prstGeom>
        </p:spPr>
      </p:pic>
    </p:spTree>
    <p:extLst>
      <p:ext uri="{BB962C8B-B14F-4D97-AF65-F5344CB8AC3E}">
        <p14:creationId xmlns:p14="http://schemas.microsoft.com/office/powerpoint/2010/main" val="388732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162800" cy="792162"/>
          </a:xfrm>
        </p:spPr>
        <p:txBody>
          <a:bodyPr/>
          <a:lstStyle/>
          <a:p>
            <a:r>
              <a:rPr lang="en-US" dirty="0"/>
              <a:t>Site Plan</a:t>
            </a:r>
          </a:p>
        </p:txBody>
      </p:sp>
      <p:pic>
        <p:nvPicPr>
          <p:cNvPr id="2" name="Picture 1">
            <a:extLst>
              <a:ext uri="{FF2B5EF4-FFF2-40B4-BE49-F238E27FC236}">
                <a16:creationId xmlns:a16="http://schemas.microsoft.com/office/drawing/2014/main" id="{1C029057-8418-49FB-9BE3-F3919D1CB9CD}"/>
              </a:ext>
            </a:extLst>
          </p:cNvPr>
          <p:cNvPicPr>
            <a:picLocks noChangeAspect="1"/>
          </p:cNvPicPr>
          <p:nvPr/>
        </p:nvPicPr>
        <p:blipFill>
          <a:blip r:embed="rId2"/>
          <a:stretch>
            <a:fillRect/>
          </a:stretch>
        </p:blipFill>
        <p:spPr>
          <a:xfrm>
            <a:off x="1030821" y="1022988"/>
            <a:ext cx="7082358" cy="4812023"/>
          </a:xfrm>
          <a:prstGeom prst="rect">
            <a:avLst/>
          </a:prstGeom>
        </p:spPr>
      </p:pic>
      <p:sp>
        <p:nvSpPr>
          <p:cNvPr id="8" name="Freeform: Shape 7">
            <a:extLst>
              <a:ext uri="{FF2B5EF4-FFF2-40B4-BE49-F238E27FC236}">
                <a16:creationId xmlns:a16="http://schemas.microsoft.com/office/drawing/2014/main" id="{556188C0-40FB-44AB-BBB2-0F55F5A062CF}"/>
              </a:ext>
            </a:extLst>
          </p:cNvPr>
          <p:cNvSpPr/>
          <p:nvPr/>
        </p:nvSpPr>
        <p:spPr>
          <a:xfrm>
            <a:off x="2585259" y="3325091"/>
            <a:ext cx="4806142" cy="1820487"/>
          </a:xfrm>
          <a:custGeom>
            <a:avLst/>
            <a:gdLst>
              <a:gd name="connsiteX0" fmla="*/ 0 w 4813155"/>
              <a:gd name="connsiteY0" fmla="*/ 1820487 h 1820487"/>
              <a:gd name="connsiteX1" fmla="*/ 149629 w 4813155"/>
              <a:gd name="connsiteY1" fmla="*/ 1762298 h 1820487"/>
              <a:gd name="connsiteX2" fmla="*/ 374073 w 4813155"/>
              <a:gd name="connsiteY2" fmla="*/ 1604356 h 1820487"/>
              <a:gd name="connsiteX3" fmla="*/ 606829 w 4813155"/>
              <a:gd name="connsiteY3" fmla="*/ 1396538 h 1820487"/>
              <a:gd name="connsiteX4" fmla="*/ 1238597 w 4813155"/>
              <a:gd name="connsiteY4" fmla="*/ 1105593 h 1820487"/>
              <a:gd name="connsiteX5" fmla="*/ 1429789 w 4813155"/>
              <a:gd name="connsiteY5" fmla="*/ 1064029 h 1820487"/>
              <a:gd name="connsiteX6" fmla="*/ 2302626 w 4813155"/>
              <a:gd name="connsiteY6" fmla="*/ 964276 h 1820487"/>
              <a:gd name="connsiteX7" fmla="*/ 3100647 w 4813155"/>
              <a:gd name="connsiteY7" fmla="*/ 964276 h 1820487"/>
              <a:gd name="connsiteX8" fmla="*/ 3366655 w 4813155"/>
              <a:gd name="connsiteY8" fmla="*/ 822960 h 1820487"/>
              <a:gd name="connsiteX9" fmla="*/ 3757353 w 4813155"/>
              <a:gd name="connsiteY9" fmla="*/ 573578 h 1820487"/>
              <a:gd name="connsiteX10" fmla="*/ 4638502 w 4813155"/>
              <a:gd name="connsiteY10" fmla="*/ 141316 h 1820487"/>
              <a:gd name="connsiteX11" fmla="*/ 4813069 w 4813155"/>
              <a:gd name="connsiteY11" fmla="*/ 0 h 182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3155" h="1820487">
                <a:moveTo>
                  <a:pt x="0" y="1820487"/>
                </a:moveTo>
                <a:cubicBezTo>
                  <a:pt x="43641" y="1809403"/>
                  <a:pt x="87283" y="1798320"/>
                  <a:pt x="149629" y="1762298"/>
                </a:cubicBezTo>
                <a:cubicBezTo>
                  <a:pt x="211975" y="1726276"/>
                  <a:pt x="297873" y="1665316"/>
                  <a:pt x="374073" y="1604356"/>
                </a:cubicBezTo>
                <a:cubicBezTo>
                  <a:pt x="450273" y="1543396"/>
                  <a:pt x="462742" y="1479665"/>
                  <a:pt x="606829" y="1396538"/>
                </a:cubicBezTo>
                <a:cubicBezTo>
                  <a:pt x="750916" y="1313411"/>
                  <a:pt x="1101437" y="1161011"/>
                  <a:pt x="1238597" y="1105593"/>
                </a:cubicBezTo>
                <a:cubicBezTo>
                  <a:pt x="1375757" y="1050175"/>
                  <a:pt x="1252451" y="1087582"/>
                  <a:pt x="1429789" y="1064029"/>
                </a:cubicBezTo>
                <a:cubicBezTo>
                  <a:pt x="1607127" y="1040476"/>
                  <a:pt x="2024150" y="980901"/>
                  <a:pt x="2302626" y="964276"/>
                </a:cubicBezTo>
                <a:cubicBezTo>
                  <a:pt x="2581102" y="947651"/>
                  <a:pt x="2923309" y="987829"/>
                  <a:pt x="3100647" y="964276"/>
                </a:cubicBezTo>
                <a:cubicBezTo>
                  <a:pt x="3277985" y="940723"/>
                  <a:pt x="3257204" y="888076"/>
                  <a:pt x="3366655" y="822960"/>
                </a:cubicBezTo>
                <a:cubicBezTo>
                  <a:pt x="3476106" y="757844"/>
                  <a:pt x="3545379" y="687185"/>
                  <a:pt x="3757353" y="573578"/>
                </a:cubicBezTo>
                <a:cubicBezTo>
                  <a:pt x="3969327" y="459971"/>
                  <a:pt x="4462549" y="236912"/>
                  <a:pt x="4638502" y="141316"/>
                </a:cubicBezTo>
                <a:cubicBezTo>
                  <a:pt x="4814455" y="45720"/>
                  <a:pt x="4813762" y="22860"/>
                  <a:pt x="4813069" y="0"/>
                </a:cubicBezTo>
              </a:path>
            </a:pathLst>
          </a:custGeom>
          <a:ln w="38100">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9" name="Callout: Line 8">
            <a:extLst>
              <a:ext uri="{FF2B5EF4-FFF2-40B4-BE49-F238E27FC236}">
                <a16:creationId xmlns:a16="http://schemas.microsoft.com/office/drawing/2014/main" id="{943323B7-5569-4598-A738-F54C405661EE}"/>
              </a:ext>
            </a:extLst>
          </p:cNvPr>
          <p:cNvSpPr/>
          <p:nvPr/>
        </p:nvSpPr>
        <p:spPr>
          <a:xfrm>
            <a:off x="6629400" y="4235334"/>
            <a:ext cx="1331379" cy="533400"/>
          </a:xfrm>
          <a:prstGeom prst="borderCallout1">
            <a:avLst>
              <a:gd name="adj1" fmla="val 40568"/>
              <a:gd name="adj2" fmla="val 1033"/>
              <a:gd name="adj3" fmla="val -12175"/>
              <a:gd name="adj4" fmla="val -533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SSZ</a:t>
            </a:r>
          </a:p>
        </p:txBody>
      </p:sp>
    </p:spTree>
    <p:extLst>
      <p:ext uri="{BB962C8B-B14F-4D97-AF65-F5344CB8AC3E}">
        <p14:creationId xmlns:p14="http://schemas.microsoft.com/office/powerpoint/2010/main" val="194969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F12284-E58F-4C7E-9725-8757C825C8C5}"/>
              </a:ext>
            </a:extLst>
          </p:cNvPr>
          <p:cNvSpPr>
            <a:spLocks noGrp="1"/>
          </p:cNvSpPr>
          <p:nvPr>
            <p:ph type="title"/>
          </p:nvPr>
        </p:nvSpPr>
        <p:spPr/>
        <p:txBody>
          <a:bodyPr/>
          <a:lstStyle/>
          <a:p>
            <a:r>
              <a:rPr lang="en-US" dirty="0"/>
              <a:t>Grading Plan</a:t>
            </a:r>
          </a:p>
        </p:txBody>
      </p:sp>
      <p:pic>
        <p:nvPicPr>
          <p:cNvPr id="4" name="Picture 3">
            <a:extLst>
              <a:ext uri="{FF2B5EF4-FFF2-40B4-BE49-F238E27FC236}">
                <a16:creationId xmlns:a16="http://schemas.microsoft.com/office/drawing/2014/main" id="{97048767-FAD4-4070-A5FA-F7446EA44783}"/>
              </a:ext>
            </a:extLst>
          </p:cNvPr>
          <p:cNvPicPr>
            <a:picLocks noChangeAspect="1"/>
          </p:cNvPicPr>
          <p:nvPr/>
        </p:nvPicPr>
        <p:blipFill>
          <a:blip r:embed="rId2"/>
          <a:stretch>
            <a:fillRect/>
          </a:stretch>
        </p:blipFill>
        <p:spPr>
          <a:xfrm>
            <a:off x="1831831" y="990600"/>
            <a:ext cx="5480338" cy="4876800"/>
          </a:xfrm>
          <a:prstGeom prst="rect">
            <a:avLst/>
          </a:prstGeom>
        </p:spPr>
      </p:pic>
    </p:spTree>
    <p:extLst>
      <p:ext uri="{BB962C8B-B14F-4D97-AF65-F5344CB8AC3E}">
        <p14:creationId xmlns:p14="http://schemas.microsoft.com/office/powerpoint/2010/main" val="413330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6A38F7-E047-483B-BDE2-DF628DAF57E0}"/>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B0ED5B67-3705-4908-BAEA-35C5BFB28D55}"/>
              </a:ext>
            </a:extLst>
          </p:cNvPr>
          <p:cNvSpPr>
            <a:spLocks noGrp="1"/>
          </p:cNvSpPr>
          <p:nvPr>
            <p:ph type="title"/>
          </p:nvPr>
        </p:nvSpPr>
        <p:spPr/>
        <p:txBody>
          <a:bodyPr/>
          <a:lstStyle/>
          <a:p>
            <a:r>
              <a:rPr lang="en-US" dirty="0"/>
              <a:t>Cross Sections</a:t>
            </a:r>
          </a:p>
        </p:txBody>
      </p:sp>
      <p:pic>
        <p:nvPicPr>
          <p:cNvPr id="4" name="Picture 3">
            <a:extLst>
              <a:ext uri="{FF2B5EF4-FFF2-40B4-BE49-F238E27FC236}">
                <a16:creationId xmlns:a16="http://schemas.microsoft.com/office/drawing/2014/main" id="{7C18A4B9-3F8F-46A0-A34B-5574989031FE}"/>
              </a:ext>
            </a:extLst>
          </p:cNvPr>
          <p:cNvPicPr>
            <a:picLocks noChangeAspect="1"/>
          </p:cNvPicPr>
          <p:nvPr/>
        </p:nvPicPr>
        <p:blipFill>
          <a:blip r:embed="rId2"/>
          <a:stretch>
            <a:fillRect/>
          </a:stretch>
        </p:blipFill>
        <p:spPr>
          <a:xfrm>
            <a:off x="0" y="1040912"/>
            <a:ext cx="9144000" cy="4776176"/>
          </a:xfrm>
          <a:prstGeom prst="rect">
            <a:avLst/>
          </a:prstGeom>
        </p:spPr>
      </p:pic>
    </p:spTree>
    <p:extLst>
      <p:ext uri="{BB962C8B-B14F-4D97-AF65-F5344CB8AC3E}">
        <p14:creationId xmlns:p14="http://schemas.microsoft.com/office/powerpoint/2010/main" val="216953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ADBD63-00F3-4CD8-AD5D-1BB698C2CD00}"/>
              </a:ext>
            </a:extLst>
          </p:cNvPr>
          <p:cNvSpPr>
            <a:spLocks noGrp="1"/>
          </p:cNvSpPr>
          <p:nvPr>
            <p:ph idx="1"/>
          </p:nvPr>
        </p:nvSpPr>
        <p:spPr/>
        <p:txBody>
          <a:bodyPr>
            <a:normAutofit fontScale="85000" lnSpcReduction="20000"/>
          </a:bodyPr>
          <a:lstStyle/>
          <a:p>
            <a:r>
              <a:rPr lang="en-US" dirty="0"/>
              <a:t>Construction of a drainage ditch and driveway crossing within a Sensitive Stream Zone requires approval of a Special Use Permit</a:t>
            </a:r>
          </a:p>
          <a:p>
            <a:r>
              <a:rPr lang="en-US" dirty="0"/>
              <a:t>Staff has provided conditions of approval addressing in the final grading permit:</a:t>
            </a:r>
          </a:p>
          <a:p>
            <a:pPr lvl="1"/>
            <a:r>
              <a:rPr lang="en-US" dirty="0"/>
              <a:t>Application of best management practices to minimize stream bank/bed erosion</a:t>
            </a:r>
          </a:p>
          <a:p>
            <a:pPr lvl="1"/>
            <a:r>
              <a:rPr lang="en-US" dirty="0"/>
              <a:t>Prevent construction drainage and materials from increasing sedimentation impacts </a:t>
            </a:r>
          </a:p>
          <a:p>
            <a:pPr lvl="1"/>
            <a:r>
              <a:rPr lang="en-US" dirty="0"/>
              <a:t>Minimize impervious surfaces. </a:t>
            </a:r>
          </a:p>
          <a:p>
            <a:pPr marL="457200" lvl="1" indent="0">
              <a:buNone/>
            </a:pPr>
            <a:endParaRPr lang="en-US" dirty="0"/>
          </a:p>
        </p:txBody>
      </p:sp>
      <p:sp>
        <p:nvSpPr>
          <p:cNvPr id="3" name="Title 2">
            <a:extLst>
              <a:ext uri="{FF2B5EF4-FFF2-40B4-BE49-F238E27FC236}">
                <a16:creationId xmlns:a16="http://schemas.microsoft.com/office/drawing/2014/main" id="{58FB22B6-3946-4E4D-BD15-D1BDE9450AEB}"/>
              </a:ext>
            </a:extLst>
          </p:cNvPr>
          <p:cNvSpPr>
            <a:spLocks noGrp="1"/>
          </p:cNvSpPr>
          <p:nvPr>
            <p:ph type="title"/>
          </p:nvPr>
        </p:nvSpPr>
        <p:spPr/>
        <p:txBody>
          <a:bodyPr/>
          <a:lstStyle/>
          <a:p>
            <a:r>
              <a:rPr lang="en-US" sz="2800" dirty="0"/>
              <a:t>Article 418 – Significant Hydrological Resources</a:t>
            </a:r>
          </a:p>
        </p:txBody>
      </p:sp>
    </p:spTree>
    <p:extLst>
      <p:ext uri="{BB962C8B-B14F-4D97-AF65-F5344CB8AC3E}">
        <p14:creationId xmlns:p14="http://schemas.microsoft.com/office/powerpoint/2010/main" val="163740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4859A8-1EB1-4C2F-996C-4CB5C508EB24}"/>
              </a:ext>
            </a:extLst>
          </p:cNvPr>
          <p:cNvSpPr>
            <a:spLocks noGrp="1"/>
          </p:cNvSpPr>
          <p:nvPr>
            <p:ph idx="1"/>
          </p:nvPr>
        </p:nvSpPr>
        <p:spPr>
          <a:xfrm>
            <a:off x="457200" y="1219201"/>
            <a:ext cx="8229600" cy="1828800"/>
          </a:xfrm>
        </p:spPr>
        <p:txBody>
          <a:bodyPr>
            <a:normAutofit fontScale="85000" lnSpcReduction="10000"/>
          </a:bodyPr>
          <a:lstStyle/>
          <a:p>
            <a:r>
              <a:rPr lang="en-US" dirty="0"/>
              <a:t>Applicant is not requesting to vary any standards. Required to meet all standards per Article 438. </a:t>
            </a:r>
          </a:p>
          <a:p>
            <a:r>
              <a:rPr lang="en-US" dirty="0"/>
              <a:t>Application meets required slopes and retaining walls heights</a:t>
            </a:r>
          </a:p>
          <a:p>
            <a:endParaRPr lang="en-US" dirty="0"/>
          </a:p>
        </p:txBody>
      </p:sp>
      <p:sp>
        <p:nvSpPr>
          <p:cNvPr id="3" name="Title 2">
            <a:extLst>
              <a:ext uri="{FF2B5EF4-FFF2-40B4-BE49-F238E27FC236}">
                <a16:creationId xmlns:a16="http://schemas.microsoft.com/office/drawing/2014/main" id="{2381B7B4-024E-42BB-9213-B69CC083E0E8}"/>
              </a:ext>
            </a:extLst>
          </p:cNvPr>
          <p:cNvSpPr>
            <a:spLocks noGrp="1"/>
          </p:cNvSpPr>
          <p:nvPr>
            <p:ph type="title"/>
          </p:nvPr>
        </p:nvSpPr>
        <p:spPr/>
        <p:txBody>
          <a:bodyPr/>
          <a:lstStyle/>
          <a:p>
            <a:r>
              <a:rPr lang="en-US" dirty="0"/>
              <a:t>Article 438</a:t>
            </a:r>
          </a:p>
        </p:txBody>
      </p:sp>
      <p:graphicFrame>
        <p:nvGraphicFramePr>
          <p:cNvPr id="5" name="Table 4">
            <a:extLst>
              <a:ext uri="{FF2B5EF4-FFF2-40B4-BE49-F238E27FC236}">
                <a16:creationId xmlns:a16="http://schemas.microsoft.com/office/drawing/2014/main" id="{7B27D1C2-CE97-419A-9F89-E9B1DF53696D}"/>
              </a:ext>
            </a:extLst>
          </p:cNvPr>
          <p:cNvGraphicFramePr>
            <a:graphicFrameLocks noGrp="1"/>
          </p:cNvGraphicFramePr>
          <p:nvPr>
            <p:extLst>
              <p:ext uri="{D42A27DB-BD31-4B8C-83A1-F6EECF244321}">
                <p14:modId xmlns:p14="http://schemas.microsoft.com/office/powerpoint/2010/main" val="673717998"/>
              </p:ext>
            </p:extLst>
          </p:nvPr>
        </p:nvGraphicFramePr>
        <p:xfrm>
          <a:off x="0" y="3238500"/>
          <a:ext cx="9144000" cy="2669948"/>
        </p:xfrm>
        <a:graphic>
          <a:graphicData uri="http://schemas.openxmlformats.org/drawingml/2006/table">
            <a:tbl>
              <a:tblPr firstRow="1" firstCol="1" bandRow="1">
                <a:tableStyleId>{5C22544A-7EE6-4342-B048-85BDC9FD1C3A}</a:tableStyleId>
              </a:tblPr>
              <a:tblGrid>
                <a:gridCol w="2631360">
                  <a:extLst>
                    <a:ext uri="{9D8B030D-6E8A-4147-A177-3AD203B41FA5}">
                      <a16:colId xmlns:a16="http://schemas.microsoft.com/office/drawing/2014/main" val="942252848"/>
                    </a:ext>
                  </a:extLst>
                </a:gridCol>
                <a:gridCol w="1449470">
                  <a:extLst>
                    <a:ext uri="{9D8B030D-6E8A-4147-A177-3AD203B41FA5}">
                      <a16:colId xmlns:a16="http://schemas.microsoft.com/office/drawing/2014/main" val="1245867996"/>
                    </a:ext>
                  </a:extLst>
                </a:gridCol>
                <a:gridCol w="1709795">
                  <a:extLst>
                    <a:ext uri="{9D8B030D-6E8A-4147-A177-3AD203B41FA5}">
                      <a16:colId xmlns:a16="http://schemas.microsoft.com/office/drawing/2014/main" val="1989321574"/>
                    </a:ext>
                  </a:extLst>
                </a:gridCol>
                <a:gridCol w="1709795">
                  <a:extLst>
                    <a:ext uri="{9D8B030D-6E8A-4147-A177-3AD203B41FA5}">
                      <a16:colId xmlns:a16="http://schemas.microsoft.com/office/drawing/2014/main" val="196160710"/>
                    </a:ext>
                  </a:extLst>
                </a:gridCol>
                <a:gridCol w="1643580">
                  <a:extLst>
                    <a:ext uri="{9D8B030D-6E8A-4147-A177-3AD203B41FA5}">
                      <a16:colId xmlns:a16="http://schemas.microsoft.com/office/drawing/2014/main" val="1443147282"/>
                    </a:ext>
                  </a:extLst>
                </a:gridCol>
              </a:tblGrid>
              <a:tr h="221344">
                <a:tc rowSpan="2">
                  <a:txBody>
                    <a:bodyPr/>
                    <a:lstStyle/>
                    <a:p>
                      <a:pPr marL="0" marR="0" algn="just">
                        <a:lnSpc>
                          <a:spcPct val="115000"/>
                        </a:lnSpc>
                        <a:spcBef>
                          <a:spcPts val="0"/>
                        </a:spcBef>
                        <a:spcAft>
                          <a:spcPts val="0"/>
                        </a:spcAft>
                      </a:pPr>
                      <a:r>
                        <a:rPr lang="en-US" sz="1400">
                          <a:effectLst/>
                        </a:rPr>
                        <a:t>Type of Regulation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en-US" sz="1200">
                          <a:effectLst/>
                        </a:rPr>
                        <a:t>Requirements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4047925"/>
                  </a:ext>
                </a:extLst>
              </a:tr>
              <a:tr h="221344">
                <a:tc vMerge="1">
                  <a:txBody>
                    <a:bodyPr/>
                    <a:lstStyle/>
                    <a:p>
                      <a:endParaRPr lang="en-US"/>
                    </a:p>
                  </a:txBody>
                  <a:tcPr/>
                </a:tc>
                <a:tc>
                  <a:txBody>
                    <a:bodyPr/>
                    <a:lstStyle/>
                    <a:p>
                      <a:pPr marL="0" marR="0" algn="just">
                        <a:lnSpc>
                          <a:spcPct val="115000"/>
                        </a:lnSpc>
                        <a:spcBef>
                          <a:spcPts val="0"/>
                        </a:spcBef>
                        <a:spcAft>
                          <a:spcPts val="0"/>
                        </a:spcAft>
                      </a:pPr>
                      <a:r>
                        <a:rPr lang="en-US" sz="1400">
                          <a:effectLst/>
                        </a:rPr>
                        <a:t>Front Yard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Side Yard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Rear Yard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Setback Envelope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0964931"/>
                  </a:ext>
                </a:extLst>
              </a:tr>
              <a:tr h="221344">
                <a:tc>
                  <a:txBody>
                    <a:bodyPr/>
                    <a:lstStyle/>
                    <a:p>
                      <a:pPr marL="0" marR="0" algn="just">
                        <a:lnSpc>
                          <a:spcPct val="115000"/>
                        </a:lnSpc>
                        <a:spcBef>
                          <a:spcPts val="0"/>
                        </a:spcBef>
                        <a:spcAft>
                          <a:spcPts val="0"/>
                        </a:spcAft>
                      </a:pPr>
                      <a:r>
                        <a:rPr lang="en-US" sz="1400">
                          <a:effectLst/>
                        </a:rPr>
                        <a:t>Slopes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3:1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3:1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3:1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3:1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6265203"/>
                  </a:ext>
                </a:extLst>
              </a:tr>
              <a:tr h="433613">
                <a:tc>
                  <a:txBody>
                    <a:bodyPr/>
                    <a:lstStyle/>
                    <a:p>
                      <a:pPr marL="0" marR="0" algn="just">
                        <a:lnSpc>
                          <a:spcPct val="115000"/>
                        </a:lnSpc>
                        <a:spcBef>
                          <a:spcPts val="0"/>
                        </a:spcBef>
                        <a:spcAft>
                          <a:spcPts val="0"/>
                        </a:spcAft>
                      </a:pPr>
                      <a:r>
                        <a:rPr lang="en-US" sz="1400">
                          <a:effectLst/>
                        </a:rPr>
                        <a:t>Difference from Natural Grade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en-US" sz="1400">
                          <a:effectLst/>
                        </a:rPr>
                        <a:t>Proposed to be varied. See Exhibit 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65569"/>
                  </a:ext>
                </a:extLst>
              </a:tr>
              <a:tr h="433613">
                <a:tc>
                  <a:txBody>
                    <a:bodyPr/>
                    <a:lstStyle/>
                    <a:p>
                      <a:pPr marL="0" marR="0" algn="just">
                        <a:lnSpc>
                          <a:spcPct val="115000"/>
                        </a:lnSpc>
                        <a:spcBef>
                          <a:spcPts val="0"/>
                        </a:spcBef>
                        <a:spcAft>
                          <a:spcPts val="0"/>
                        </a:spcAft>
                      </a:pPr>
                      <a:r>
                        <a:rPr lang="en-US" sz="1400">
                          <a:effectLst/>
                        </a:rPr>
                        <a:t>Retaining Wall Height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4.5ft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6ft Res/8ft non res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6ft Res/8ft non res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10ft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930095"/>
                  </a:ext>
                </a:extLst>
              </a:tr>
              <a:tr h="433613">
                <a:tc>
                  <a:txBody>
                    <a:bodyPr/>
                    <a:lstStyle/>
                    <a:p>
                      <a:pPr marL="0" marR="0" algn="just">
                        <a:lnSpc>
                          <a:spcPct val="115000"/>
                        </a:lnSpc>
                        <a:spcBef>
                          <a:spcPts val="0"/>
                        </a:spcBef>
                        <a:spcAft>
                          <a:spcPts val="0"/>
                        </a:spcAft>
                      </a:pPr>
                      <a:r>
                        <a:rPr lang="en-US" sz="1400">
                          <a:effectLst/>
                        </a:rPr>
                        <a:t>Retaining Wall Terrace Widths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Min. 6ft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Min. 6ft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Min. 6ft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Min. 6ft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3678946"/>
                  </a:ext>
                </a:extLst>
              </a:tr>
              <a:tr h="221344">
                <a:tc>
                  <a:txBody>
                    <a:bodyPr/>
                    <a:lstStyle/>
                    <a:p>
                      <a:pPr marL="0" marR="0" algn="just">
                        <a:lnSpc>
                          <a:spcPct val="115000"/>
                        </a:lnSpc>
                        <a:spcBef>
                          <a:spcPts val="0"/>
                        </a:spcBef>
                        <a:spcAft>
                          <a:spcPts val="0"/>
                        </a:spcAft>
                      </a:pPr>
                      <a:r>
                        <a:rPr lang="en-US" sz="1400">
                          <a:effectLst/>
                        </a:rPr>
                        <a:t>Retaining Wall Bench Widths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Min. 4ft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Min. 4ft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Min. 4ft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Min. 4ft</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7513279"/>
                  </a:ext>
                </a:extLst>
              </a:tr>
              <a:tr h="221344">
                <a:tc>
                  <a:txBody>
                    <a:bodyPr/>
                    <a:lstStyle/>
                    <a:p>
                      <a:pPr marL="0" marR="0" algn="just">
                        <a:lnSpc>
                          <a:spcPct val="115000"/>
                        </a:lnSpc>
                        <a:spcBef>
                          <a:spcPts val="0"/>
                        </a:spcBef>
                        <a:spcAft>
                          <a:spcPts val="0"/>
                        </a:spcAft>
                      </a:pPr>
                      <a:r>
                        <a:rPr lang="en-US" sz="1400">
                          <a:effectLst/>
                        </a:rPr>
                        <a:t>Intersection Angle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45 degrees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45 degrees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45 degrees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45 degrees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729238"/>
                  </a:ext>
                </a:extLst>
              </a:tr>
              <a:tr h="221344">
                <a:tc>
                  <a:txBody>
                    <a:bodyPr/>
                    <a:lstStyle/>
                    <a:p>
                      <a:pPr marL="0" marR="0" algn="just">
                        <a:lnSpc>
                          <a:spcPct val="115000"/>
                        </a:lnSpc>
                        <a:spcBef>
                          <a:spcPts val="0"/>
                        </a:spcBef>
                        <a:spcAft>
                          <a:spcPts val="0"/>
                        </a:spcAft>
                      </a:pPr>
                      <a:r>
                        <a:rPr lang="en-US" sz="1400">
                          <a:effectLst/>
                        </a:rPr>
                        <a:t>Transitions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Contoured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Contoured</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rPr>
                        <a:t>Contoured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dirty="0">
                          <a:effectLst/>
                        </a:rPr>
                        <a:t>Contoured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1318150"/>
                  </a:ext>
                </a:extLst>
              </a:tr>
            </a:tbl>
          </a:graphicData>
        </a:graphic>
      </p:graphicFrame>
    </p:spTree>
    <p:extLst>
      <p:ext uri="{BB962C8B-B14F-4D97-AF65-F5344CB8AC3E}">
        <p14:creationId xmlns:p14="http://schemas.microsoft.com/office/powerpoint/2010/main" val="30248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a:t>Public Notice &amp; CAB</a:t>
            </a:r>
          </a:p>
        </p:txBody>
      </p:sp>
      <p:sp>
        <p:nvSpPr>
          <p:cNvPr id="4" name="Content Placeholder 3"/>
          <p:cNvSpPr>
            <a:spLocks noGrp="1"/>
          </p:cNvSpPr>
          <p:nvPr>
            <p:ph idx="1"/>
          </p:nvPr>
        </p:nvSpPr>
        <p:spPr>
          <a:xfrm>
            <a:off x="152400" y="1066800"/>
            <a:ext cx="3429000" cy="5410200"/>
          </a:xfrm>
        </p:spPr>
        <p:txBody>
          <a:bodyPr>
            <a:normAutofit/>
          </a:bodyPr>
          <a:lstStyle/>
          <a:p>
            <a:r>
              <a:rPr lang="en-US" dirty="0"/>
              <a:t>Notice was sent to 37 affected property owners, 1000 feet from the site.</a:t>
            </a:r>
          </a:p>
        </p:txBody>
      </p:sp>
      <p:pic>
        <p:nvPicPr>
          <p:cNvPr id="2" name="Picture 1">
            <a:extLst>
              <a:ext uri="{FF2B5EF4-FFF2-40B4-BE49-F238E27FC236}">
                <a16:creationId xmlns:a16="http://schemas.microsoft.com/office/drawing/2014/main" id="{C83DEA31-060D-4A62-994D-50E25479AD45}"/>
              </a:ext>
            </a:extLst>
          </p:cNvPr>
          <p:cNvPicPr>
            <a:picLocks noChangeAspect="1"/>
          </p:cNvPicPr>
          <p:nvPr/>
        </p:nvPicPr>
        <p:blipFill>
          <a:blip r:embed="rId2"/>
          <a:stretch>
            <a:fillRect/>
          </a:stretch>
        </p:blipFill>
        <p:spPr>
          <a:xfrm>
            <a:off x="4114800" y="1752600"/>
            <a:ext cx="4707158" cy="3105530"/>
          </a:xfrm>
          <a:prstGeom prst="rect">
            <a:avLst/>
          </a:prstGeom>
        </p:spPr>
      </p:pic>
    </p:spTree>
    <p:extLst>
      <p:ext uri="{BB962C8B-B14F-4D97-AF65-F5344CB8AC3E}">
        <p14:creationId xmlns:p14="http://schemas.microsoft.com/office/powerpoint/2010/main" val="3406720279"/>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00D7ED-6620-45A0-9F13-862FEFE886A3}">
  <ds:schemaRefs>
    <ds:schemaRef ds:uri="http://purl.org/dc/elements/1.1/"/>
    <ds:schemaRef ds:uri="http://schemas.microsoft.com/sharepoint/v3/fields"/>
    <ds:schemaRef ds:uri="CEA9126C-A9B1-4F4A-855C-DD0F845697D2"/>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a94d8b85-37e1-4d17-8d55-8b7d207932bb"/>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4.xml><?xml version="1.0" encoding="utf-8"?>
<ds:datastoreItem xmlns:ds="http://schemas.openxmlformats.org/officeDocument/2006/customXml" ds:itemID="{A7BC16CB-1CBD-402F-9378-5075DDBF95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3096</TotalTime>
  <Words>607</Words>
  <Application>Microsoft Office PowerPoint</Application>
  <PresentationFormat>On-screen Show (4:3)</PresentationFormat>
  <Paragraphs>74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PowerPoint_Template_2015</vt:lpstr>
      <vt:lpstr>WSUP21-0004 Feulner Grading</vt:lpstr>
      <vt:lpstr>Background/Request</vt:lpstr>
      <vt:lpstr>Vicinity Map</vt:lpstr>
      <vt:lpstr>Site Plan</vt:lpstr>
      <vt:lpstr>Grading Plan</vt:lpstr>
      <vt:lpstr>Cross Sections</vt:lpstr>
      <vt:lpstr>Article 418 – Significant Hydrological Resources</vt:lpstr>
      <vt:lpstr>Article 438</vt:lpstr>
      <vt:lpstr>Public Notice &amp; CAB</vt:lpstr>
      <vt:lpstr>Citizen Advisory Board</vt:lpstr>
      <vt:lpstr>Special Use Permit Findings</vt:lpstr>
      <vt:lpstr>Recommendation</vt:lpstr>
      <vt:lpstr>Possible Motion</vt:lpstr>
    </vt:vector>
  </TitlesOfParts>
  <Company>Washoe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Cahalane, Daniel</cp:lastModifiedBy>
  <cp:revision>138</cp:revision>
  <cp:lastPrinted>2014-10-07T22:54:33Z</cp:lastPrinted>
  <dcterms:created xsi:type="dcterms:W3CDTF">2015-09-25T21:46:02Z</dcterms:created>
  <dcterms:modified xsi:type="dcterms:W3CDTF">2021-04-05T23:28:00Z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